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jpeg" ContentType="image/jpeg"/>
  <Override PartName="/ppt/media/image5.png" ContentType="image/png"/>
  <Override PartName="/ppt/media/image20.png" ContentType="image/png"/>
  <Override PartName="/ppt/media/image18.png" ContentType="image/png"/>
  <Override PartName="/ppt/media/image17.jpeg" ContentType="image/jpe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7.png" ContentType="image/png"/>
  <Override PartName="/ppt/media/image11.png" ContentType="image/png"/>
  <Override PartName="/ppt/media/image21.png" ContentType="image/png"/>
  <Override PartName="/ppt/media/image6.png" ContentType="image/png"/>
  <Override PartName="/ppt/media/image16.jpeg" ContentType="image/jpeg"/>
  <Override PartName="/ppt/media/image4.png" ContentType="image/png"/>
  <Override PartName="/ppt/media/image19.jpeg" ContentType="image/jpeg"/>
  <Override PartName="/ppt/media/image3.png" ContentType="image/png"/>
  <Override PartName="/ppt/media/image2.png" ContentType="image/png"/>
  <Override PartName="/ppt/media/image1.png" ContentType="image/png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latin typeface="Arial"/>
              </a:rPr>
              <a:t>Click to edit the notes format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hd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latin typeface="Times New Roman"/>
              </a:rPr>
              <a:t>&lt;header&gt;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dt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latin typeface="Times New Roman"/>
              </a:rPr>
              <a:t>&lt;date/time&gt;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latin typeface="Times New Roman"/>
              </a:rPr>
              <a:t>&lt;footer&gt;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 type="sldNum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64363BB-5F14-4CCE-8B2E-AA609C79B6AA}" type="slidenum">
              <a:rPr b="0" lang="de-DE" sz="1400" spc="-1" strike="noStrike">
                <a:latin typeface="Times New Roman"/>
              </a:rPr>
              <a:t>&lt;number&gt;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Wie sie sehen können, sehen sie nichts -&gt; Fehler eingestehen, im Final wird es besser aussehen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6A85E6E-5FAC-4311-89DB-FD49EF5A5981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it does not necessarily have to be about studying</a:t>
            </a:r>
            <a:endParaRPr b="0" lang="de-DE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Mit linker Hand Zeugs erledigen</a:t>
            </a:r>
            <a:endParaRPr b="0" lang="de-DE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Statur behalten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825D3CF-7AEE-469F-9256-02AFB463A258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Highscore system to help you compare yourself with others and track your own improvements.</a:t>
            </a:r>
            <a:endParaRPr b="0" lang="de-DE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Statistics provide who is first and who is last.</a:t>
            </a:r>
            <a:endParaRPr b="0" lang="de-DE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Push notifications if you’re last to make sure you step up your game.</a:t>
            </a:r>
            <a:endParaRPr b="0" lang="de-DE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reflect upon him/herself by giving an individual rating after finishing a task. This way you will keep track on the parts you have mastered well, but also areas where you still could need some polishing.</a:t>
            </a:r>
            <a:endParaRPr b="0" lang="de-DE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You’ll be able to individualize the amount of points rewarded for each task. In addition to this, you can define your own personal rewards, such as eating a Snickers.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571E7E9-2DB5-425E-9382-2F6215409B39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1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8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0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2666880"/>
            <a:ext cx="4189680" cy="41896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2895480"/>
            <a:ext cx="2360880" cy="23608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8609040" y="5867280"/>
            <a:ext cx="989280" cy="9892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999560" y="8640"/>
            <a:ext cx="1598760" cy="15987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8490600" y="1796760"/>
            <a:ext cx="3297960" cy="43956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459360" y="1866240"/>
            <a:ext cx="11276280" cy="453240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1440"/>
            <a:ext cx="12190680" cy="685512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1440"/>
            <a:ext cx="12190680" cy="685512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" name="PlaceHolder 1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0" y="2666880"/>
            <a:ext cx="4189680" cy="41896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" name="CustomShape 3"/>
          <p:cNvSpPr/>
          <p:nvPr/>
        </p:nvSpPr>
        <p:spPr>
          <a:xfrm>
            <a:off x="0" y="2895480"/>
            <a:ext cx="2360880" cy="23608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" name="CustomShape 4"/>
          <p:cNvSpPr/>
          <p:nvPr/>
        </p:nvSpPr>
        <p:spPr>
          <a:xfrm>
            <a:off x="8609040" y="5867280"/>
            <a:ext cx="989280" cy="9892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" name="CustomShape 5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" name="CustomShape 6"/>
          <p:cNvSpPr/>
          <p:nvPr/>
        </p:nvSpPr>
        <p:spPr>
          <a:xfrm>
            <a:off x="7999560" y="8640"/>
            <a:ext cx="1598760" cy="15987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" name="CustomShape 7"/>
          <p:cNvSpPr/>
          <p:nvPr/>
        </p:nvSpPr>
        <p:spPr>
          <a:xfrm rot="21010200">
            <a:off x="8490600" y="1796760"/>
            <a:ext cx="3297960" cy="43956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8"/>
          <p:cNvSpPr/>
          <p:nvPr/>
        </p:nvSpPr>
        <p:spPr>
          <a:xfrm>
            <a:off x="459360" y="1866240"/>
            <a:ext cx="11276280" cy="453240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9"/>
          <p:cNvSpPr/>
          <p:nvPr/>
        </p:nvSpPr>
        <p:spPr>
          <a:xfrm>
            <a:off x="0" y="1440"/>
            <a:ext cx="12190680" cy="685512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10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0" y="2666880"/>
            <a:ext cx="4189680" cy="41896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0" y="2895480"/>
            <a:ext cx="2360880" cy="23608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8609040" y="5867280"/>
            <a:ext cx="989280" cy="9892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" name="CustomShape 6"/>
          <p:cNvSpPr/>
          <p:nvPr/>
        </p:nvSpPr>
        <p:spPr>
          <a:xfrm>
            <a:off x="7999560" y="8640"/>
            <a:ext cx="1598760" cy="15987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5" name="CustomShape 7"/>
          <p:cNvSpPr/>
          <p:nvPr/>
        </p:nvSpPr>
        <p:spPr>
          <a:xfrm rot="21010200">
            <a:off x="8490600" y="1796760"/>
            <a:ext cx="3297960" cy="43956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8"/>
          <p:cNvSpPr/>
          <p:nvPr/>
        </p:nvSpPr>
        <p:spPr>
          <a:xfrm>
            <a:off x="459360" y="1866240"/>
            <a:ext cx="11276280" cy="453240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9"/>
          <p:cNvSpPr/>
          <p:nvPr/>
        </p:nvSpPr>
        <p:spPr>
          <a:xfrm>
            <a:off x="0" y="1440"/>
            <a:ext cx="12190680" cy="685512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" hidden="1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9" name="CustomShap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2"/>
          <p:cNvSpPr/>
          <p:nvPr/>
        </p:nvSpPr>
        <p:spPr>
          <a:xfrm>
            <a:off x="0" y="2666880"/>
            <a:ext cx="4189680" cy="41896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1" name="CustomShape 13"/>
          <p:cNvSpPr/>
          <p:nvPr/>
        </p:nvSpPr>
        <p:spPr>
          <a:xfrm>
            <a:off x="0" y="2895480"/>
            <a:ext cx="2360880" cy="23608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" name="CustomShape 14"/>
          <p:cNvSpPr/>
          <p:nvPr/>
        </p:nvSpPr>
        <p:spPr>
          <a:xfrm>
            <a:off x="8609040" y="5867280"/>
            <a:ext cx="989280" cy="9892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3" name="CustomShape 15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4" name="CustomShape 16"/>
          <p:cNvSpPr/>
          <p:nvPr/>
        </p:nvSpPr>
        <p:spPr>
          <a:xfrm>
            <a:off x="7999560" y="8640"/>
            <a:ext cx="1598760" cy="15987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5" name="CustomShape 17"/>
          <p:cNvSpPr/>
          <p:nvPr/>
        </p:nvSpPr>
        <p:spPr>
          <a:xfrm>
            <a:off x="7289640" y="402120"/>
            <a:ext cx="4477320" cy="605232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6" name="CustomShape 18"/>
          <p:cNvSpPr/>
          <p:nvPr/>
        </p:nvSpPr>
        <p:spPr>
          <a:xfrm rot="16200000">
            <a:off x="3787200" y="2802960"/>
            <a:ext cx="6052320" cy="125316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9"/>
          <p:cNvSpPr/>
          <p:nvPr/>
        </p:nvSpPr>
        <p:spPr>
          <a:xfrm rot="15922200">
            <a:off x="4698360" y="1826280"/>
            <a:ext cx="3297960" cy="43956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0"/>
          <p:cNvSpPr/>
          <p:nvPr/>
        </p:nvSpPr>
        <p:spPr>
          <a:xfrm>
            <a:off x="0" y="1440"/>
            <a:ext cx="12190680" cy="685512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1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PlaceHolder 2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"/>
          <p:cNvSpPr/>
          <p:nvPr/>
        </p:nvSpPr>
        <p:spPr>
          <a:xfrm>
            <a:off x="0" y="2666880"/>
            <a:ext cx="4189680" cy="41896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0" y="2895480"/>
            <a:ext cx="2360880" cy="23608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8609040" y="5867280"/>
            <a:ext cx="989280" cy="9892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3" name="CustomShape 6"/>
          <p:cNvSpPr/>
          <p:nvPr/>
        </p:nvSpPr>
        <p:spPr>
          <a:xfrm>
            <a:off x="7999560" y="8640"/>
            <a:ext cx="1598760" cy="15987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" name="CustomShape 7"/>
          <p:cNvSpPr/>
          <p:nvPr/>
        </p:nvSpPr>
        <p:spPr>
          <a:xfrm rot="21010200">
            <a:off x="8490600" y="1796760"/>
            <a:ext cx="3297960" cy="43956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459360" y="1866240"/>
            <a:ext cx="11276280" cy="453240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9"/>
          <p:cNvSpPr/>
          <p:nvPr/>
        </p:nvSpPr>
        <p:spPr>
          <a:xfrm>
            <a:off x="0" y="1440"/>
            <a:ext cx="12190680" cy="685512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0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8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9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0" y="2666880"/>
            <a:ext cx="4189680" cy="41896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8" name="CustomShape 3"/>
          <p:cNvSpPr/>
          <p:nvPr/>
        </p:nvSpPr>
        <p:spPr>
          <a:xfrm>
            <a:off x="0" y="2895480"/>
            <a:ext cx="2360880" cy="23608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9" name="CustomShape 4"/>
          <p:cNvSpPr/>
          <p:nvPr/>
        </p:nvSpPr>
        <p:spPr>
          <a:xfrm>
            <a:off x="8609040" y="5867280"/>
            <a:ext cx="989280" cy="9892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0" name="CustomShape 5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1" name="CustomShape 6"/>
          <p:cNvSpPr/>
          <p:nvPr/>
        </p:nvSpPr>
        <p:spPr>
          <a:xfrm>
            <a:off x="7999560" y="8640"/>
            <a:ext cx="1598760" cy="15987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2" name="CustomShape 7"/>
          <p:cNvSpPr/>
          <p:nvPr/>
        </p:nvSpPr>
        <p:spPr>
          <a:xfrm rot="21010200">
            <a:off x="8490600" y="1796760"/>
            <a:ext cx="3297960" cy="43956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8"/>
          <p:cNvSpPr/>
          <p:nvPr/>
        </p:nvSpPr>
        <p:spPr>
          <a:xfrm>
            <a:off x="459360" y="1866240"/>
            <a:ext cx="11276280" cy="453240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9"/>
          <p:cNvSpPr/>
          <p:nvPr/>
        </p:nvSpPr>
        <p:spPr>
          <a:xfrm>
            <a:off x="0" y="1440"/>
            <a:ext cx="12190680" cy="685512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0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6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7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0" y="2666880"/>
            <a:ext cx="4189680" cy="41896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0" y="2895480"/>
            <a:ext cx="2360880" cy="23608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8609040" y="5867280"/>
            <a:ext cx="989280" cy="9892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8" name="CustomShape 5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9" name="CustomShape 6"/>
          <p:cNvSpPr/>
          <p:nvPr/>
        </p:nvSpPr>
        <p:spPr>
          <a:xfrm>
            <a:off x="7999560" y="8640"/>
            <a:ext cx="1598760" cy="15987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0" name="CustomShape 7"/>
          <p:cNvSpPr/>
          <p:nvPr/>
        </p:nvSpPr>
        <p:spPr>
          <a:xfrm rot="21010200">
            <a:off x="8490600" y="1796760"/>
            <a:ext cx="3297960" cy="43956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8"/>
          <p:cNvSpPr/>
          <p:nvPr/>
        </p:nvSpPr>
        <p:spPr>
          <a:xfrm>
            <a:off x="459360" y="1866240"/>
            <a:ext cx="11276280" cy="453240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9"/>
          <p:cNvSpPr/>
          <p:nvPr/>
        </p:nvSpPr>
        <p:spPr>
          <a:xfrm>
            <a:off x="0" y="1440"/>
            <a:ext cx="12190680" cy="685512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0" hidden="1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4" name="CustomShap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2"/>
          <p:cNvSpPr/>
          <p:nvPr/>
        </p:nvSpPr>
        <p:spPr>
          <a:xfrm>
            <a:off x="0" y="2666880"/>
            <a:ext cx="4189680" cy="41896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6" name="CustomShape 13"/>
          <p:cNvSpPr/>
          <p:nvPr/>
        </p:nvSpPr>
        <p:spPr>
          <a:xfrm>
            <a:off x="0" y="2895480"/>
            <a:ext cx="2360880" cy="23608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7" name="CustomShape 14"/>
          <p:cNvSpPr/>
          <p:nvPr/>
        </p:nvSpPr>
        <p:spPr>
          <a:xfrm>
            <a:off x="8609040" y="5867280"/>
            <a:ext cx="989280" cy="9892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8" name="CustomShape 15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9" name="CustomShape 16"/>
          <p:cNvSpPr/>
          <p:nvPr/>
        </p:nvSpPr>
        <p:spPr>
          <a:xfrm>
            <a:off x="7999560" y="8640"/>
            <a:ext cx="1598760" cy="15987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0" name="CustomShape 17"/>
          <p:cNvSpPr/>
          <p:nvPr/>
        </p:nvSpPr>
        <p:spPr>
          <a:xfrm>
            <a:off x="7289640" y="402120"/>
            <a:ext cx="4477320" cy="605232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1" name="CustomShape 18"/>
          <p:cNvSpPr/>
          <p:nvPr/>
        </p:nvSpPr>
        <p:spPr>
          <a:xfrm rot="16200000">
            <a:off x="3787200" y="2802960"/>
            <a:ext cx="6052320" cy="125316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9"/>
          <p:cNvSpPr/>
          <p:nvPr/>
        </p:nvSpPr>
        <p:spPr>
          <a:xfrm rot="15922200">
            <a:off x="4698360" y="1826280"/>
            <a:ext cx="3297960" cy="43956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0"/>
          <p:cNvSpPr/>
          <p:nvPr/>
        </p:nvSpPr>
        <p:spPr>
          <a:xfrm>
            <a:off x="0" y="1440"/>
            <a:ext cx="12190680" cy="685512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1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5" name="PlaceHolder 2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6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"/>
          <p:cNvSpPr/>
          <p:nvPr/>
        </p:nvSpPr>
        <p:spPr>
          <a:xfrm>
            <a:off x="0" y="2666880"/>
            <a:ext cx="4189680" cy="41896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5" name="CustomShape 3"/>
          <p:cNvSpPr/>
          <p:nvPr/>
        </p:nvSpPr>
        <p:spPr>
          <a:xfrm>
            <a:off x="0" y="2895480"/>
            <a:ext cx="2360880" cy="23608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6" name="CustomShape 4"/>
          <p:cNvSpPr/>
          <p:nvPr/>
        </p:nvSpPr>
        <p:spPr>
          <a:xfrm>
            <a:off x="8609040" y="5867280"/>
            <a:ext cx="989280" cy="9892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7" name="CustomShape 5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8" name="CustomShape 6"/>
          <p:cNvSpPr/>
          <p:nvPr/>
        </p:nvSpPr>
        <p:spPr>
          <a:xfrm>
            <a:off x="7999560" y="8640"/>
            <a:ext cx="1598760" cy="15987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9" name="CustomShape 7"/>
          <p:cNvSpPr/>
          <p:nvPr/>
        </p:nvSpPr>
        <p:spPr>
          <a:xfrm rot="21010200">
            <a:off x="8490600" y="1796760"/>
            <a:ext cx="3297960" cy="43956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8"/>
          <p:cNvSpPr/>
          <p:nvPr/>
        </p:nvSpPr>
        <p:spPr>
          <a:xfrm>
            <a:off x="459360" y="1866240"/>
            <a:ext cx="11276280" cy="453240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"/>
          <p:cNvSpPr/>
          <p:nvPr/>
        </p:nvSpPr>
        <p:spPr>
          <a:xfrm>
            <a:off x="0" y="1440"/>
            <a:ext cx="12190680" cy="685512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0" hidden="1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3" name="CustomShape 11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4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latin typeface="Arial"/>
              </a:rPr>
              <a:t>Click to edit the title text format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25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Click to edit the outline text format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Second Outline Level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Third Outline Level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Fourth Outline Level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Fifth Outline Level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Sixth Outline Level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Seventh Outline Level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"/>
          <p:cNvSpPr/>
          <p:nvPr/>
        </p:nvSpPr>
        <p:spPr>
          <a:xfrm>
            <a:off x="0" y="2666880"/>
            <a:ext cx="4189680" cy="41896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4" name="CustomShape 3"/>
          <p:cNvSpPr/>
          <p:nvPr/>
        </p:nvSpPr>
        <p:spPr>
          <a:xfrm>
            <a:off x="0" y="2895480"/>
            <a:ext cx="2360880" cy="23608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5" name="CustomShape 4"/>
          <p:cNvSpPr/>
          <p:nvPr/>
        </p:nvSpPr>
        <p:spPr>
          <a:xfrm>
            <a:off x="8609040" y="5867280"/>
            <a:ext cx="989280" cy="9892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6" name="CustomShape 5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7" name="CustomShape 6"/>
          <p:cNvSpPr/>
          <p:nvPr/>
        </p:nvSpPr>
        <p:spPr>
          <a:xfrm>
            <a:off x="7999560" y="8640"/>
            <a:ext cx="1598760" cy="15987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8" name="CustomShape 7"/>
          <p:cNvSpPr/>
          <p:nvPr/>
        </p:nvSpPr>
        <p:spPr>
          <a:xfrm rot="21010200">
            <a:off x="8490600" y="1796760"/>
            <a:ext cx="3297960" cy="43956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8"/>
          <p:cNvSpPr/>
          <p:nvPr/>
        </p:nvSpPr>
        <p:spPr>
          <a:xfrm>
            <a:off x="459360" y="1866240"/>
            <a:ext cx="11276280" cy="453240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9"/>
          <p:cNvSpPr/>
          <p:nvPr/>
        </p:nvSpPr>
        <p:spPr>
          <a:xfrm>
            <a:off x="0" y="1440"/>
            <a:ext cx="12190680" cy="685512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0" hidden="1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2" name="CustomShape 11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3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latin typeface="Arial"/>
              </a:rPr>
              <a:t>Click to edit the title text format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74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Click to edit the outline text format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Second Outline Level</a:t>
            </a:r>
            <a:endParaRPr b="0" lang="de-D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Third Outline Level</a:t>
            </a:r>
            <a:endParaRPr b="0" lang="de-D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Fourth Outline Level</a:t>
            </a:r>
            <a:endParaRPr b="0" lang="de-D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Fifth Outline Level</a:t>
            </a:r>
            <a:endParaRPr b="0" lang="de-D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Sixth Outline Level</a:t>
            </a:r>
            <a:endParaRPr b="0" lang="de-D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Seventh Outline Level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1154880" y="2099880"/>
            <a:ext cx="8824320" cy="267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de-DE" sz="5400" spc="-1" strike="noStrike">
                <a:solidFill>
                  <a:srgbClr val="ebebeb"/>
                </a:solidFill>
                <a:latin typeface="Century Gothic"/>
                <a:ea typeface="DejaVu Sans"/>
              </a:rPr>
              <a:t>Learn It Yourself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1154880" y="4777560"/>
            <a:ext cx="882432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Lernziele spieleriesch selbst erreichen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Jonas hilpp, angelika sudheimer, mert gündüz, jannik adam</a:t>
            </a: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RUP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41" name="Content Placeholder 4" descr=""/>
          <p:cNvPicPr/>
          <p:nvPr/>
        </p:nvPicPr>
        <p:blipFill>
          <a:blip r:embed="rId1"/>
          <a:stretch/>
        </p:blipFill>
        <p:spPr>
          <a:xfrm>
            <a:off x="2507760" y="360000"/>
            <a:ext cx="9682920" cy="630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Burndown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43" name="Content Placeholder 4" descr=""/>
          <p:cNvPicPr/>
          <p:nvPr/>
        </p:nvPicPr>
        <p:blipFill>
          <a:blip r:embed="rId1"/>
          <a:stretch/>
        </p:blipFill>
        <p:spPr>
          <a:xfrm>
            <a:off x="1154880" y="1680480"/>
            <a:ext cx="9242640" cy="517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154880" y="2677680"/>
            <a:ext cx="4349520" cy="22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Quality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6895440" y="2677680"/>
            <a:ext cx="4407840" cy="22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Workflow</a:t>
            </a:r>
            <a:r>
              <a:rPr b="0" lang="de-DE" sz="14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// Git, Youtrack, Sonar...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Config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Testing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Automation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Architecture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Patterns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Metrics</a:t>
            </a: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 </a:t>
            </a:r>
            <a:endParaRPr b="0" lang="de-DE" sz="2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Configuration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1154880" y="2603520"/>
            <a:ext cx="882432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Testing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1154880" y="2603520"/>
            <a:ext cx="882432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6408000" y="2603520"/>
            <a:ext cx="482364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Functional Testing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1154880" y="2592720"/>
            <a:ext cx="482364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Unit Testing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1154880" y="4320000"/>
            <a:ext cx="482364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User Testing</a:t>
            </a:r>
            <a:endParaRPr b="0" lang="de-DE" sz="2400" spc="-1" strike="noStrike"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9072000" y="2438280"/>
            <a:ext cx="2090880" cy="72936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2"/>
          <a:stretch/>
        </p:blipFill>
        <p:spPr>
          <a:xfrm>
            <a:off x="3024000" y="2329200"/>
            <a:ext cx="1007640" cy="830520"/>
          </a:xfrm>
          <a:prstGeom prst="rect">
            <a:avLst/>
          </a:prstGeom>
          <a:ln>
            <a:noFill/>
          </a:ln>
        </p:spPr>
      </p:pic>
      <p:sp>
        <p:nvSpPr>
          <p:cNvPr id="455" name="CustomShape 6"/>
          <p:cNvSpPr/>
          <p:nvPr/>
        </p:nvSpPr>
        <p:spPr>
          <a:xfrm>
            <a:off x="1154880" y="2808000"/>
            <a:ext cx="4823640" cy="28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the functionality of individual functions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56" name="CustomShape 7"/>
          <p:cNvSpPr/>
          <p:nvPr/>
        </p:nvSpPr>
        <p:spPr>
          <a:xfrm>
            <a:off x="6408000" y="2808000"/>
            <a:ext cx="4823640" cy="28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a complete functionality of the application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57" name="CustomShape 8"/>
          <p:cNvSpPr/>
          <p:nvPr/>
        </p:nvSpPr>
        <p:spPr>
          <a:xfrm>
            <a:off x="1154880" y="4536000"/>
            <a:ext cx="4823640" cy="28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the usability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Continuous Integration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1154880" y="2603520"/>
            <a:ext cx="882432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539280" y="308880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2"/>
          <a:stretch/>
        </p:blipFill>
        <p:spPr>
          <a:xfrm>
            <a:off x="1547280" y="3088800"/>
            <a:ext cx="947160" cy="942840"/>
          </a:xfrm>
          <a:prstGeom prst="rect">
            <a:avLst/>
          </a:prstGeom>
          <a:ln>
            <a:noFill/>
          </a:ln>
        </p:spPr>
      </p:pic>
      <p:pic>
        <p:nvPicPr>
          <p:cNvPr id="462" name="" descr=""/>
          <p:cNvPicPr/>
          <p:nvPr/>
        </p:nvPicPr>
        <p:blipFill>
          <a:blip r:embed="rId3"/>
          <a:srcRect l="0" t="20627" r="28" b="22234"/>
          <a:stretch/>
        </p:blipFill>
        <p:spPr>
          <a:xfrm>
            <a:off x="4623120" y="3021120"/>
            <a:ext cx="2156040" cy="923760"/>
          </a:xfrm>
          <a:prstGeom prst="rect">
            <a:avLst/>
          </a:prstGeom>
          <a:ln>
            <a:noFill/>
          </a:ln>
        </p:spPr>
      </p:pic>
      <p:pic>
        <p:nvPicPr>
          <p:cNvPr id="463" name="" descr=""/>
          <p:cNvPicPr/>
          <p:nvPr/>
        </p:nvPicPr>
        <p:blipFill>
          <a:blip r:embed="rId4"/>
          <a:stretch/>
        </p:blipFill>
        <p:spPr>
          <a:xfrm>
            <a:off x="4635720" y="3731760"/>
            <a:ext cx="2472840" cy="71712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5"/>
          <a:stretch/>
        </p:blipFill>
        <p:spPr>
          <a:xfrm>
            <a:off x="9162360" y="3066840"/>
            <a:ext cx="1061280" cy="1468800"/>
          </a:xfrm>
          <a:prstGeom prst="rect">
            <a:avLst/>
          </a:prstGeom>
          <a:ln>
            <a:noFill/>
          </a:ln>
        </p:spPr>
      </p:pic>
      <p:pic>
        <p:nvPicPr>
          <p:cNvPr id="465" name="" descr=""/>
          <p:cNvPicPr/>
          <p:nvPr/>
        </p:nvPicPr>
        <p:blipFill>
          <a:blip r:embed="rId6"/>
          <a:stretch/>
        </p:blipFill>
        <p:spPr>
          <a:xfrm>
            <a:off x="6840000" y="5724360"/>
            <a:ext cx="1871640" cy="755280"/>
          </a:xfrm>
          <a:prstGeom prst="rect">
            <a:avLst/>
          </a:prstGeom>
          <a:ln>
            <a:noFill/>
          </a:ln>
        </p:spPr>
      </p:pic>
      <p:pic>
        <p:nvPicPr>
          <p:cNvPr id="466" name="" descr=""/>
          <p:cNvPicPr/>
          <p:nvPr/>
        </p:nvPicPr>
        <p:blipFill>
          <a:blip r:embed="rId7"/>
          <a:stretch/>
        </p:blipFill>
        <p:spPr>
          <a:xfrm>
            <a:off x="8809200" y="5760000"/>
            <a:ext cx="2062440" cy="719640"/>
          </a:xfrm>
          <a:prstGeom prst="rect">
            <a:avLst/>
          </a:prstGeom>
          <a:ln>
            <a:noFill/>
          </a:ln>
        </p:spPr>
      </p:pic>
      <p:pic>
        <p:nvPicPr>
          <p:cNvPr id="467" name="" descr=""/>
          <p:cNvPicPr/>
          <p:nvPr/>
        </p:nvPicPr>
        <p:blipFill>
          <a:blip r:embed="rId8"/>
          <a:stretch/>
        </p:blipFill>
        <p:spPr>
          <a:xfrm>
            <a:off x="11047680" y="5544000"/>
            <a:ext cx="1047960" cy="863640"/>
          </a:xfrm>
          <a:prstGeom prst="rect">
            <a:avLst/>
          </a:prstGeom>
          <a:ln>
            <a:noFill/>
          </a:ln>
        </p:spPr>
      </p:pic>
      <p:sp>
        <p:nvSpPr>
          <p:cNvPr id="468" name="CustomShape 3"/>
          <p:cNvSpPr/>
          <p:nvPr/>
        </p:nvSpPr>
        <p:spPr>
          <a:xfrm>
            <a:off x="9403560" y="4680000"/>
            <a:ext cx="748080" cy="1223640"/>
          </a:xfrm>
          <a:custGeom>
            <a:avLst/>
            <a:gdLst/>
            <a:ahLst/>
            <a:rect l="l" t="t" r="r" b="b"/>
            <a:pathLst>
              <a:path w="2081" h="3402">
                <a:moveTo>
                  <a:pt x="520" y="0"/>
                </a:moveTo>
                <a:lnTo>
                  <a:pt x="520" y="2550"/>
                </a:lnTo>
                <a:lnTo>
                  <a:pt x="0" y="2550"/>
                </a:lnTo>
                <a:lnTo>
                  <a:pt x="1040" y="3401"/>
                </a:lnTo>
                <a:lnTo>
                  <a:pt x="2080" y="2550"/>
                </a:lnTo>
                <a:lnTo>
                  <a:pt x="1560" y="2550"/>
                </a:lnTo>
                <a:lnTo>
                  <a:pt x="1560" y="0"/>
                </a:lnTo>
                <a:lnTo>
                  <a:pt x="520" y="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4"/>
          <p:cNvSpPr/>
          <p:nvPr/>
        </p:nvSpPr>
        <p:spPr>
          <a:xfrm>
            <a:off x="539280" y="2584800"/>
            <a:ext cx="198036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Development</a:t>
            </a: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	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4516920" y="2578680"/>
            <a:ext cx="226224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Version Control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71" name="CustomShape 6"/>
          <p:cNvSpPr/>
          <p:nvPr/>
        </p:nvSpPr>
        <p:spPr>
          <a:xfrm>
            <a:off x="8405280" y="2592000"/>
            <a:ext cx="333036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Continuous Integration 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72" name="Line 7"/>
          <p:cNvSpPr/>
          <p:nvPr/>
        </p:nvSpPr>
        <p:spPr>
          <a:xfrm>
            <a:off x="2736000" y="3384000"/>
            <a:ext cx="1656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8"/>
          <p:cNvSpPr/>
          <p:nvPr/>
        </p:nvSpPr>
        <p:spPr>
          <a:xfrm>
            <a:off x="7056000" y="3384000"/>
            <a:ext cx="1944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9"/>
          <p:cNvSpPr/>
          <p:nvPr/>
        </p:nvSpPr>
        <p:spPr>
          <a:xfrm>
            <a:off x="7209720" y="3022560"/>
            <a:ext cx="119520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Trigger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75" name="Line 10"/>
          <p:cNvSpPr/>
          <p:nvPr/>
        </p:nvSpPr>
        <p:spPr>
          <a:xfrm flipH="1">
            <a:off x="2736000" y="3600000"/>
            <a:ext cx="1584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1"/>
          <p:cNvSpPr/>
          <p:nvPr/>
        </p:nvSpPr>
        <p:spPr>
          <a:xfrm>
            <a:off x="539280" y="4176000"/>
            <a:ext cx="6191640" cy="2160000"/>
          </a:xfrm>
          <a:custGeom>
            <a:avLst/>
            <a:gdLst/>
            <a:ahLst/>
            <a:rect l="l" t="t" r="r" b="b"/>
            <a:pathLst>
              <a:path w="14021" h="3774">
                <a:moveTo>
                  <a:pt x="2138" y="820"/>
                </a:moveTo>
                <a:lnTo>
                  <a:pt x="2163" y="902"/>
                </a:lnTo>
                <a:lnTo>
                  <a:pt x="2194" y="985"/>
                </a:lnTo>
                <a:lnTo>
                  <a:pt x="2230" y="1067"/>
                </a:lnTo>
                <a:lnTo>
                  <a:pt x="2272" y="1148"/>
                </a:lnTo>
                <a:lnTo>
                  <a:pt x="2319" y="1229"/>
                </a:lnTo>
                <a:lnTo>
                  <a:pt x="2371" y="1310"/>
                </a:lnTo>
                <a:lnTo>
                  <a:pt x="2429" y="1390"/>
                </a:lnTo>
                <a:lnTo>
                  <a:pt x="2491" y="1469"/>
                </a:lnTo>
                <a:lnTo>
                  <a:pt x="2559" y="1548"/>
                </a:lnTo>
                <a:lnTo>
                  <a:pt x="2633" y="1627"/>
                </a:lnTo>
                <a:lnTo>
                  <a:pt x="2711" y="1704"/>
                </a:lnTo>
                <a:lnTo>
                  <a:pt x="2794" y="1781"/>
                </a:lnTo>
                <a:lnTo>
                  <a:pt x="2882" y="1857"/>
                </a:lnTo>
                <a:lnTo>
                  <a:pt x="2976" y="1932"/>
                </a:lnTo>
                <a:lnTo>
                  <a:pt x="3074" y="2006"/>
                </a:lnTo>
                <a:lnTo>
                  <a:pt x="3177" y="2079"/>
                </a:lnTo>
                <a:lnTo>
                  <a:pt x="3284" y="2151"/>
                </a:lnTo>
                <a:lnTo>
                  <a:pt x="3397" y="2222"/>
                </a:lnTo>
                <a:lnTo>
                  <a:pt x="3514" y="2292"/>
                </a:lnTo>
                <a:lnTo>
                  <a:pt x="3635" y="2360"/>
                </a:lnTo>
                <a:lnTo>
                  <a:pt x="3761" y="2428"/>
                </a:lnTo>
                <a:lnTo>
                  <a:pt x="3892" y="2494"/>
                </a:lnTo>
                <a:lnTo>
                  <a:pt x="4027" y="2559"/>
                </a:lnTo>
                <a:lnTo>
                  <a:pt x="4166" y="2623"/>
                </a:lnTo>
                <a:lnTo>
                  <a:pt x="4309" y="2685"/>
                </a:lnTo>
                <a:lnTo>
                  <a:pt x="4456" y="2746"/>
                </a:lnTo>
                <a:lnTo>
                  <a:pt x="4607" y="2806"/>
                </a:lnTo>
                <a:lnTo>
                  <a:pt x="4762" y="2864"/>
                </a:lnTo>
                <a:lnTo>
                  <a:pt x="4921" y="2920"/>
                </a:lnTo>
                <a:lnTo>
                  <a:pt x="5083" y="2975"/>
                </a:lnTo>
                <a:lnTo>
                  <a:pt x="5249" y="3029"/>
                </a:lnTo>
                <a:lnTo>
                  <a:pt x="5418" y="3080"/>
                </a:lnTo>
                <a:lnTo>
                  <a:pt x="5591" y="3130"/>
                </a:lnTo>
                <a:lnTo>
                  <a:pt x="5767" y="3179"/>
                </a:lnTo>
                <a:lnTo>
                  <a:pt x="5946" y="3226"/>
                </a:lnTo>
                <a:lnTo>
                  <a:pt x="6128" y="3270"/>
                </a:lnTo>
                <a:lnTo>
                  <a:pt x="6313" y="3314"/>
                </a:lnTo>
                <a:lnTo>
                  <a:pt x="6501" y="3355"/>
                </a:lnTo>
                <a:lnTo>
                  <a:pt x="6691" y="3395"/>
                </a:lnTo>
                <a:lnTo>
                  <a:pt x="6884" y="3432"/>
                </a:lnTo>
                <a:lnTo>
                  <a:pt x="7080" y="3468"/>
                </a:lnTo>
                <a:lnTo>
                  <a:pt x="7277" y="3502"/>
                </a:lnTo>
                <a:lnTo>
                  <a:pt x="7477" y="3534"/>
                </a:lnTo>
                <a:lnTo>
                  <a:pt x="7679" y="3564"/>
                </a:lnTo>
                <a:lnTo>
                  <a:pt x="7883" y="3592"/>
                </a:lnTo>
                <a:lnTo>
                  <a:pt x="8088" y="3618"/>
                </a:lnTo>
                <a:lnTo>
                  <a:pt x="8295" y="3642"/>
                </a:lnTo>
                <a:lnTo>
                  <a:pt x="8504" y="3665"/>
                </a:lnTo>
                <a:lnTo>
                  <a:pt x="8714" y="3685"/>
                </a:lnTo>
                <a:lnTo>
                  <a:pt x="8925" y="3703"/>
                </a:lnTo>
                <a:lnTo>
                  <a:pt x="9138" y="3719"/>
                </a:lnTo>
                <a:lnTo>
                  <a:pt x="9351" y="3733"/>
                </a:lnTo>
                <a:lnTo>
                  <a:pt x="9565" y="3745"/>
                </a:lnTo>
                <a:lnTo>
                  <a:pt x="9780" y="3754"/>
                </a:lnTo>
                <a:lnTo>
                  <a:pt x="9996" y="3762"/>
                </a:lnTo>
                <a:lnTo>
                  <a:pt x="10212" y="3768"/>
                </a:lnTo>
                <a:lnTo>
                  <a:pt x="10428" y="3771"/>
                </a:lnTo>
                <a:lnTo>
                  <a:pt x="10645" y="3773"/>
                </a:lnTo>
                <a:lnTo>
                  <a:pt x="10861" y="3772"/>
                </a:lnTo>
                <a:lnTo>
                  <a:pt x="11078" y="3770"/>
                </a:lnTo>
                <a:lnTo>
                  <a:pt x="11294" y="3765"/>
                </a:lnTo>
                <a:lnTo>
                  <a:pt x="11510" y="3758"/>
                </a:lnTo>
                <a:lnTo>
                  <a:pt x="11725" y="3749"/>
                </a:lnTo>
                <a:lnTo>
                  <a:pt x="11939" y="3738"/>
                </a:lnTo>
                <a:lnTo>
                  <a:pt x="12153" y="3725"/>
                </a:lnTo>
                <a:lnTo>
                  <a:pt x="12366" y="3710"/>
                </a:lnTo>
                <a:lnTo>
                  <a:pt x="12578" y="3693"/>
                </a:lnTo>
                <a:lnTo>
                  <a:pt x="12788" y="3673"/>
                </a:lnTo>
                <a:lnTo>
                  <a:pt x="12998" y="3652"/>
                </a:lnTo>
                <a:lnTo>
                  <a:pt x="13206" y="3629"/>
                </a:lnTo>
                <a:lnTo>
                  <a:pt x="13412" y="3603"/>
                </a:lnTo>
                <a:lnTo>
                  <a:pt x="13616" y="3576"/>
                </a:lnTo>
                <a:lnTo>
                  <a:pt x="13819" y="3547"/>
                </a:lnTo>
                <a:lnTo>
                  <a:pt x="14020" y="3516"/>
                </a:lnTo>
                <a:lnTo>
                  <a:pt x="14020" y="3516"/>
                </a:lnTo>
                <a:lnTo>
                  <a:pt x="13819" y="3547"/>
                </a:lnTo>
                <a:lnTo>
                  <a:pt x="13616" y="3576"/>
                </a:lnTo>
                <a:lnTo>
                  <a:pt x="13412" y="3603"/>
                </a:lnTo>
                <a:lnTo>
                  <a:pt x="13206" y="3629"/>
                </a:lnTo>
                <a:lnTo>
                  <a:pt x="12998" y="3652"/>
                </a:lnTo>
                <a:lnTo>
                  <a:pt x="12788" y="3673"/>
                </a:lnTo>
                <a:lnTo>
                  <a:pt x="12578" y="3693"/>
                </a:lnTo>
                <a:lnTo>
                  <a:pt x="12366" y="3710"/>
                </a:lnTo>
                <a:lnTo>
                  <a:pt x="12153" y="3725"/>
                </a:lnTo>
                <a:lnTo>
                  <a:pt x="11939" y="3738"/>
                </a:lnTo>
                <a:lnTo>
                  <a:pt x="11725" y="3749"/>
                </a:lnTo>
                <a:lnTo>
                  <a:pt x="11510" y="3758"/>
                </a:lnTo>
                <a:lnTo>
                  <a:pt x="11294" y="3765"/>
                </a:lnTo>
                <a:lnTo>
                  <a:pt x="11078" y="3770"/>
                </a:lnTo>
                <a:lnTo>
                  <a:pt x="10861" y="3772"/>
                </a:lnTo>
                <a:lnTo>
                  <a:pt x="10645" y="3773"/>
                </a:lnTo>
                <a:lnTo>
                  <a:pt x="10428" y="3771"/>
                </a:lnTo>
                <a:lnTo>
                  <a:pt x="10212" y="3768"/>
                </a:lnTo>
                <a:lnTo>
                  <a:pt x="9996" y="3762"/>
                </a:lnTo>
                <a:lnTo>
                  <a:pt x="9780" y="3754"/>
                </a:lnTo>
                <a:lnTo>
                  <a:pt x="9565" y="3745"/>
                </a:lnTo>
                <a:lnTo>
                  <a:pt x="9351" y="3733"/>
                </a:lnTo>
                <a:lnTo>
                  <a:pt x="9138" y="3719"/>
                </a:lnTo>
                <a:lnTo>
                  <a:pt x="8925" y="3703"/>
                </a:lnTo>
                <a:lnTo>
                  <a:pt x="8714" y="3685"/>
                </a:lnTo>
                <a:lnTo>
                  <a:pt x="8504" y="3665"/>
                </a:lnTo>
                <a:lnTo>
                  <a:pt x="8295" y="3642"/>
                </a:lnTo>
                <a:lnTo>
                  <a:pt x="8088" y="3618"/>
                </a:lnTo>
                <a:lnTo>
                  <a:pt x="7883" y="3592"/>
                </a:lnTo>
                <a:lnTo>
                  <a:pt x="7679" y="3564"/>
                </a:lnTo>
                <a:lnTo>
                  <a:pt x="7477" y="3534"/>
                </a:lnTo>
                <a:lnTo>
                  <a:pt x="7277" y="3502"/>
                </a:lnTo>
                <a:lnTo>
                  <a:pt x="7080" y="3468"/>
                </a:lnTo>
                <a:lnTo>
                  <a:pt x="6884" y="3432"/>
                </a:lnTo>
                <a:lnTo>
                  <a:pt x="6691" y="3395"/>
                </a:lnTo>
                <a:lnTo>
                  <a:pt x="6501" y="3355"/>
                </a:lnTo>
                <a:lnTo>
                  <a:pt x="6313" y="3314"/>
                </a:lnTo>
                <a:lnTo>
                  <a:pt x="6128" y="3270"/>
                </a:lnTo>
                <a:lnTo>
                  <a:pt x="5946" y="3226"/>
                </a:lnTo>
                <a:lnTo>
                  <a:pt x="5767" y="3179"/>
                </a:lnTo>
                <a:lnTo>
                  <a:pt x="5591" y="3130"/>
                </a:lnTo>
                <a:lnTo>
                  <a:pt x="5418" y="3080"/>
                </a:lnTo>
                <a:lnTo>
                  <a:pt x="5249" y="3029"/>
                </a:lnTo>
                <a:lnTo>
                  <a:pt x="5083" y="2975"/>
                </a:lnTo>
                <a:lnTo>
                  <a:pt x="4921" y="2920"/>
                </a:lnTo>
                <a:lnTo>
                  <a:pt x="4762" y="2864"/>
                </a:lnTo>
                <a:lnTo>
                  <a:pt x="4607" y="2806"/>
                </a:lnTo>
                <a:lnTo>
                  <a:pt x="4456" y="2746"/>
                </a:lnTo>
                <a:lnTo>
                  <a:pt x="4309" y="2685"/>
                </a:lnTo>
                <a:lnTo>
                  <a:pt x="4166" y="2623"/>
                </a:lnTo>
                <a:lnTo>
                  <a:pt x="4027" y="2559"/>
                </a:lnTo>
                <a:lnTo>
                  <a:pt x="3892" y="2494"/>
                </a:lnTo>
                <a:lnTo>
                  <a:pt x="3761" y="2428"/>
                </a:lnTo>
                <a:lnTo>
                  <a:pt x="3635" y="2360"/>
                </a:lnTo>
                <a:lnTo>
                  <a:pt x="3514" y="2292"/>
                </a:lnTo>
                <a:lnTo>
                  <a:pt x="3397" y="2222"/>
                </a:lnTo>
                <a:lnTo>
                  <a:pt x="3284" y="2151"/>
                </a:lnTo>
                <a:lnTo>
                  <a:pt x="3177" y="2079"/>
                </a:lnTo>
                <a:lnTo>
                  <a:pt x="3074" y="2006"/>
                </a:lnTo>
                <a:lnTo>
                  <a:pt x="2976" y="1932"/>
                </a:lnTo>
                <a:lnTo>
                  <a:pt x="2882" y="1857"/>
                </a:lnTo>
                <a:lnTo>
                  <a:pt x="2794" y="1781"/>
                </a:lnTo>
                <a:lnTo>
                  <a:pt x="2711" y="1704"/>
                </a:lnTo>
                <a:lnTo>
                  <a:pt x="2633" y="1627"/>
                </a:lnTo>
                <a:lnTo>
                  <a:pt x="2559" y="1548"/>
                </a:lnTo>
                <a:lnTo>
                  <a:pt x="2491" y="1469"/>
                </a:lnTo>
                <a:lnTo>
                  <a:pt x="2429" y="1390"/>
                </a:lnTo>
                <a:lnTo>
                  <a:pt x="2371" y="1310"/>
                </a:lnTo>
                <a:lnTo>
                  <a:pt x="2319" y="1229"/>
                </a:lnTo>
                <a:lnTo>
                  <a:pt x="2272" y="1148"/>
                </a:lnTo>
                <a:lnTo>
                  <a:pt x="2230" y="1067"/>
                </a:lnTo>
                <a:lnTo>
                  <a:pt x="2194" y="985"/>
                </a:lnTo>
                <a:lnTo>
                  <a:pt x="2163" y="902"/>
                </a:lnTo>
                <a:lnTo>
                  <a:pt x="2138" y="820"/>
                </a:lnTo>
                <a:lnTo>
                  <a:pt x="0" y="907"/>
                </a:lnTo>
                <a:lnTo>
                  <a:pt x="1912" y="0"/>
                </a:lnTo>
                <a:lnTo>
                  <a:pt x="4275" y="733"/>
                </a:lnTo>
                <a:lnTo>
                  <a:pt x="2138" y="820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2"/>
          <p:cNvSpPr/>
          <p:nvPr/>
        </p:nvSpPr>
        <p:spPr>
          <a:xfrm>
            <a:off x="9979560" y="4829760"/>
            <a:ext cx="146808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Build and Test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78" name="TextShape 13"/>
          <p:cNvSpPr txBox="1"/>
          <p:nvPr/>
        </p:nvSpPr>
        <p:spPr>
          <a:xfrm>
            <a:off x="4464000" y="5979600"/>
            <a:ext cx="144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Feedback</a:t>
            </a: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80" name="Content Placeholder 4" descr=""/>
          <p:cNvPicPr/>
          <p:nvPr/>
        </p:nvPicPr>
        <p:blipFill>
          <a:blip r:embed="rId1"/>
          <a:stretch/>
        </p:blipFill>
        <p:spPr>
          <a:xfrm>
            <a:off x="2403360" y="2421360"/>
            <a:ext cx="7383960" cy="424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 II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82" name="Content Placeholder 4" descr=""/>
          <p:cNvPicPr/>
          <p:nvPr/>
        </p:nvPicPr>
        <p:blipFill>
          <a:blip r:embed="rId1"/>
          <a:stretch/>
        </p:blipFill>
        <p:spPr>
          <a:xfrm>
            <a:off x="3560400" y="2600640"/>
            <a:ext cx="4213080" cy="395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 III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84" name="Content Placeholder 4" descr=""/>
          <p:cNvPicPr/>
          <p:nvPr/>
        </p:nvPicPr>
        <p:blipFill>
          <a:blip r:embed="rId1"/>
          <a:stretch/>
        </p:blipFill>
        <p:spPr>
          <a:xfrm>
            <a:off x="1015920" y="1877400"/>
            <a:ext cx="10158480" cy="48236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Configuration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1154880" y="2603520"/>
            <a:ext cx="882432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No clue</a:t>
            </a:r>
            <a:endParaRPr b="0" lang="de-DE" sz="18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Agenda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1154880" y="2603520"/>
            <a:ext cx="882432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Business</a:t>
            </a:r>
            <a:endParaRPr b="0" lang="de-DE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Quality</a:t>
            </a:r>
            <a:endParaRPr b="0" lang="de-DE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Technical Ability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Automation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1154880" y="2603520"/>
            <a:ext cx="882432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Tests, DIE, git, YouTrack SHOW Integration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Automated testing is important, why is it important. Are you mentioning that in your talk,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are you explaining how it is integrated into your project. what does this mean for the client? </a:t>
            </a:r>
            <a:br/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Present proof that yours are executed.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So - not only are you implementing it technically, but you are also arguing in your presentation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how it is integrated into your project management and software engineering process and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methodology of running your project.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You dont need to mention it 4 times, but for me I need to see whether you cover all aspects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of the testing during your talk.</a:t>
            </a:r>
            <a:endParaRPr b="0" lang="de-DE" sz="18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1154880" y="2677680"/>
            <a:ext cx="4349520" cy="22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Technology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6895440" y="2677680"/>
            <a:ext cx="3756240" cy="22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Class diagram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Technical Ability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live demo</a:t>
            </a:r>
            <a:endParaRPr b="0" lang="de-DE" sz="20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334080" y="330480"/>
            <a:ext cx="9745200" cy="636480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432000" y="812520"/>
            <a:ext cx="5327280" cy="67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ffffff"/>
                </a:solidFill>
                <a:latin typeface="Arial"/>
                <a:ea typeface="DejaVu Sans"/>
              </a:rPr>
              <a:t>Technical Ability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Demo</a:t>
            </a:r>
            <a:endParaRPr b="0" lang="de-DE" sz="36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1154880" y="2677680"/>
            <a:ext cx="4349520" cy="22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Business</a:t>
            </a:r>
            <a:br/>
            <a:endParaRPr b="0" lang="de-DE" sz="40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6895440" y="2677680"/>
            <a:ext cx="4191480" cy="22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Vision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Scope //UC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PM // AGILE RUp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FP</a:t>
            </a:r>
            <a:endParaRPr b="0" lang="de-DE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Our Vision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1154880" y="2603520"/>
            <a:ext cx="882432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Blow up your motivation levels for reaching your goals!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Turn mundane tasks such as studying into a game!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Vision - Mission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154880" y="2603520"/>
            <a:ext cx="882432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You can create your own </a:t>
            </a:r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mission</a:t>
            </a:r>
            <a:endParaRPr b="0" lang="de-DE" sz="18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Consists of </a:t>
            </a:r>
            <a:r>
              <a:rPr b="1" lang="de-DE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tasks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Definition of a „Mission“ is up to you!!</a:t>
            </a: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Vision - Motivation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1154880" y="2603520"/>
            <a:ext cx="482364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Competitive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1154880" y="3179880"/>
            <a:ext cx="4823640" cy="28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Points for completing tasks</a:t>
            </a: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Highscore system</a:t>
            </a: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Group statistics</a:t>
            </a: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Push notification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29" name="CustomShape 4"/>
          <p:cNvSpPr/>
          <p:nvPr/>
        </p:nvSpPr>
        <p:spPr>
          <a:xfrm>
            <a:off x="6208560" y="2603520"/>
            <a:ext cx="482364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Self-reflection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30" name="CustomShape 5"/>
          <p:cNvSpPr/>
          <p:nvPr/>
        </p:nvSpPr>
        <p:spPr>
          <a:xfrm>
            <a:off x="6208560" y="3179880"/>
            <a:ext cx="4823640" cy="28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Individual rating of (completed) tasks</a:t>
            </a: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Reward system outside groups</a:t>
            </a: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Spend points on personal rewards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Scope:</a:t>
            </a:r>
            <a:br/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Use-Case Diagram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32" name="Content Placeholder 4" descr=""/>
          <p:cNvPicPr/>
          <p:nvPr/>
        </p:nvPicPr>
        <p:blipFill>
          <a:blip r:embed="rId1"/>
          <a:stretch/>
        </p:blipFill>
        <p:spPr>
          <a:xfrm>
            <a:off x="5525280" y="416160"/>
            <a:ext cx="6739920" cy="6440400"/>
          </a:xfrm>
          <a:prstGeom prst="rect">
            <a:avLst/>
          </a:prstGeom>
          <a:ln>
            <a:noFill/>
          </a:ln>
        </p:spPr>
      </p:pic>
      <p:sp>
        <p:nvSpPr>
          <p:cNvPr id="433" name="CustomShape 2"/>
          <p:cNvSpPr/>
          <p:nvPr/>
        </p:nvSpPr>
        <p:spPr>
          <a:xfrm>
            <a:off x="502920" y="2419920"/>
            <a:ext cx="433692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Account system </a:t>
            </a:r>
            <a:r>
              <a:rPr b="0" lang="de-DE" sz="1800" spc="-1" strike="noStrike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Create/View Mission</a:t>
            </a: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 user</a:t>
            </a: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Manage Tasks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1153800" y="5339880"/>
            <a:ext cx="4336920" cy="8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de-DE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Gamification</a:t>
            </a:r>
            <a:br/>
            <a:r>
              <a:rPr b="1" i="1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coming next semester!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35" name="CustomShape 4"/>
          <p:cNvSpPr/>
          <p:nvPr/>
        </p:nvSpPr>
        <p:spPr>
          <a:xfrm>
            <a:off x="182520" y="5414400"/>
            <a:ext cx="825480" cy="44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31166"/>
          </a:solidFill>
          <a:ln w="25560">
            <a:solidFill>
              <a:srgbClr val="840c4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Project management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1154880" y="2603520"/>
            <a:ext cx="882432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SCRUMMING</a:t>
            </a: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 with </a:t>
            </a:r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YouTrack</a:t>
            </a: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Dont assume that the people you present to know what scrum is.</a:t>
            </a:r>
            <a:endParaRPr b="0" lang="de-DE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So you can explain why you pick this method and how it affects the client.</a:t>
            </a: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1154880" y="973800"/>
            <a:ext cx="87598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SRS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1154880" y="2603520"/>
            <a:ext cx="882432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Application>LibreOffice/5.4.2.2$MacOSX_X86_64 LibreOffice_project/22b09f6418e8c2d508a9eaf86b2399209b0990f4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2018-12-08T12:08:55Z</dcterms:created>
  <dc:creator>Adam, Jannik</dc:creator>
  <dc:description/>
  <dc:language>de-DE</dc:language>
  <cp:lastModifiedBy/>
  <dcterms:modified xsi:type="dcterms:W3CDTF">2019-06-12T16:35:34Z</dcterms:modified>
  <cp:revision>34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